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77" r:id="rId4"/>
    <p:sldId id="273" r:id="rId5"/>
    <p:sldId id="274" r:id="rId6"/>
    <p:sldId id="275" r:id="rId7"/>
    <p:sldId id="258" r:id="rId8"/>
    <p:sldId id="276" r:id="rId9"/>
    <p:sldId id="257" r:id="rId10"/>
    <p:sldId id="279" r:id="rId11"/>
    <p:sldId id="278" r:id="rId12"/>
    <p:sldId id="268" r:id="rId13"/>
    <p:sldId id="269" r:id="rId14"/>
    <p:sldId id="270" r:id="rId15"/>
    <p:sldId id="259" r:id="rId16"/>
    <p:sldId id="267" r:id="rId17"/>
    <p:sldId id="260" r:id="rId18"/>
    <p:sldId id="263" r:id="rId19"/>
    <p:sldId id="261" r:id="rId20"/>
    <p:sldId id="262" r:id="rId21"/>
    <p:sldId id="271" r:id="rId22"/>
    <p:sldId id="265" r:id="rId23"/>
    <p:sldId id="264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5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8A022-826C-4842-87E6-7B3712E2B92A}" type="datetimeFigureOut">
              <a:rPr lang="en-CA" smtClean="0"/>
              <a:t>2026-01-07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D5788-84F5-468D-AADB-BCE0BA64F6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050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7D5788-84F5-468D-AADB-BCE0BA64F63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4137-D627-461D-281B-9D1A9C8E9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8BA49-9F6E-9C20-06AC-6DDD48455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3C370-FD44-484F-391F-D2B6327A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C3C82-6CC0-A434-DD7F-07350A90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44E6-5943-186C-4F3C-23CDF319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615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A7FD-D3FB-472B-3270-32940094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143D7-B589-CED3-272F-9D377EB7C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9AE9F-FB63-06DF-7847-BD1272AE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A454-E490-0F88-94A1-44396AEC4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3B5F-2DAF-83B1-565A-FDF49D98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772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7CF61D-1B83-D909-6EA7-36808AA96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2BE2C-CBC4-D5F6-5A44-3EEECF8BE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C3DC-852B-6F63-50C9-419ECBD0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9F8F1-8CAD-57D3-8A1A-062C3A82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11113-7740-AAB3-1D79-9E6B858E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8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11D4-22DA-212C-3361-5775C439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279E-D7FF-6656-825D-E0C548EB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2A10-9E5A-D5DD-B6EC-A439AD655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9BC3-4E41-F777-D289-3AB3D79E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0A51E-C2C1-04F9-153B-052656D3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14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2B02-3B5D-90AA-1920-D5B44E07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40A58-E246-F23A-DBB7-9DAA7359D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B8CB6-7AC4-0FD7-5915-714DF3A2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0A3B-2A5D-5229-4AE7-5D6190F5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27749-070C-EAA1-2B2C-F6D69157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495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2F88-745C-7EB8-6929-432B947F9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9787-A90C-E126-F02E-34F9F87DE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3F12E-6375-4BB2-0819-E8B334012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98AC6-6D1B-1A2F-FFAB-2D2BF17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9A30-02BD-8D5B-7416-5551F63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07277-9B87-734F-F165-7C6CF451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026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4DD8-41A5-9AEC-1658-F58F90A5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6271-1C3D-121A-789B-682C20B6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D948-EC34-73E7-CC31-057C50E58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4C677-4F86-CCF0-4826-2D9185AD9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C5071-09E4-7D2D-F5BE-C4DDD61E7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E49CB-5909-515B-12C5-CDEACBD5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B1864-3CC8-F9CA-66CA-5F2D4152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8D7A7-0657-7642-6F8E-72FC82C5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32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B605-1021-CA2E-6CD9-932EB962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E1D5A-0A03-D4AE-022A-85DCC188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3F29-143B-8CF0-DD85-A4E7197D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727B-A11E-2473-56C0-B04B7C58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880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9477E-D2F2-8FBB-E41C-EFE01B1A9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A3F4F-E946-3508-C340-06491735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30068-7317-E232-3C40-CFCFCE8A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60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399E-B69D-DD33-B21A-630A2B0E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1DC6-3BB9-80BE-2098-471D0611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8A8EA-517B-20F6-47D4-4CD8B098F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40C37-8596-AA75-8A34-CC668F39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14F8F-92F2-79EE-9450-47160B1E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BBAF0-5300-BD68-C7A7-343A412F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178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0923-ED40-90A5-9E04-DF69877B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9D971-2583-8A07-0547-8699CF8C4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51CB4-54DE-D53C-5E31-FC3EF28B0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3BD04-FEF1-BF1E-2718-14C3BCFC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8F724-BD70-725C-88A8-301B8A8F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BCD1-3B9F-4219-9467-7F2A4DB9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44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D5612-4FEB-1240-DA2D-0F7DDCDF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B6562-799A-9B1A-2629-ED798A9C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47AD-DBF1-0D5C-8AF6-9D52AA60D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39479-50DD-5165-1C3B-00A3C1290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A5DD7-AF3F-D31A-14DF-C0416310F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8A1B5-81AD-4505-8BBC-2CE0E05985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85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950C-72B6-B364-211A-AF1474F139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Computer Architecture:</a:t>
            </a:r>
            <a:br>
              <a:rPr lang="en-CA"/>
            </a:br>
            <a:r>
              <a:rPr lang="en-CA"/>
              <a:t>An Introduction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4C25C-516E-9A5B-5D4A-7A2B400C0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Dr. Colin O’Flynn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26565-C5C0-4AC9-AF34-ACD1127C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F3EDC-2E60-F8AD-C585-2910F891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50800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10AA-EDA2-BBF9-95D8-30B08CC8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Times / Dates</a:t>
            </a:r>
          </a:p>
        </p:txBody>
      </p:sp>
      <p:pic>
        <p:nvPicPr>
          <p:cNvPr id="7" name="Content Placeholder 6" descr="A number and time on a white background&#10;&#10;AI-generated content may be incorrect.">
            <a:extLst>
              <a:ext uri="{FF2B5EF4-FFF2-40B4-BE49-F238E27FC236}">
                <a16:creationId xmlns:a16="http://schemas.microsoft.com/office/drawing/2014/main" id="{8DB1F641-C29B-CCB5-507F-862D4BB00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9186"/>
            <a:ext cx="10515600" cy="14958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532B-7320-366A-301B-B384F4E5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546D-0137-E054-7F84-793AB6408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906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B00F-3EAA-BEEC-4274-3431C271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6863-E56E-2ED1-DEB3-95B703333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If Dalhousie is closed due to snow event I </a:t>
            </a:r>
            <a:r>
              <a:rPr lang="en-CA" i="1" dirty="0"/>
              <a:t>will not </a:t>
            </a:r>
            <a:r>
              <a:rPr lang="en-CA" dirty="0"/>
              <a:t>send a notice, there is no class. If we have many cancellations I may need to record missing lectures (there is some “flex” built in right now) or will use Tutorial times.</a:t>
            </a:r>
          </a:p>
          <a:p>
            <a:endParaRPr lang="en-CA" dirty="0"/>
          </a:p>
          <a:p>
            <a:r>
              <a:rPr lang="en-CA" dirty="0"/>
              <a:t>If class will be cancelled for other reasons I will use Brightspace to announce this.</a:t>
            </a:r>
          </a:p>
          <a:p>
            <a:endParaRPr lang="en-CA" dirty="0"/>
          </a:p>
          <a:p>
            <a:r>
              <a:rPr lang="en-CA" dirty="0"/>
              <a:t>Lab/Tutorials tend </a:t>
            </a:r>
            <a:r>
              <a:rPr lang="en-CA" u="sng" dirty="0"/>
              <a:t>not</a:t>
            </a:r>
            <a:r>
              <a:rPr lang="en-CA" dirty="0"/>
              <a:t> to run every week – look for a Brightspace announcement to confirm if a lab is running (NO LAB next week).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46ADB-485B-F4FE-3BAF-4E8EBE78D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2044-6D97-2C2A-7371-76FA1F9A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9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A676-633B-16F1-82AC-7DEE2616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Policies (From Syllabus)</a:t>
            </a:r>
          </a:p>
        </p:txBody>
      </p:sp>
      <p:pic>
        <p:nvPicPr>
          <p:cNvPr id="5" name="Content Placeholder 4" descr="A close-up of a letter&#10;&#10;AI-generated content may be incorrect.">
            <a:extLst>
              <a:ext uri="{FF2B5EF4-FFF2-40B4-BE49-F238E27FC236}">
                <a16:creationId xmlns:a16="http://schemas.microsoft.com/office/drawing/2014/main" id="{BC2E578D-DC23-6D34-5BC7-DD02B91C9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1942"/>
            <a:ext cx="10515600" cy="244430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03D96-C0BF-77A8-933C-1E49C3BA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04F680C-DCD0-08E4-6E0C-57962BAB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6853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7F3D-B914-8B48-E275-CF70600C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0299-D417-A1D8-572A-7C1F2FCA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Policies (From Syllabus)</a:t>
            </a:r>
          </a:p>
        </p:txBody>
      </p:sp>
      <p:pic>
        <p:nvPicPr>
          <p:cNvPr id="7" name="Picture 6" descr="A close-up of a text&#10;&#10;AI-generated content may be incorrect.">
            <a:extLst>
              <a:ext uri="{FF2B5EF4-FFF2-40B4-BE49-F238E27FC236}">
                <a16:creationId xmlns:a16="http://schemas.microsoft.com/office/drawing/2014/main" id="{D691C54A-712C-69CD-7ABA-B95F59EE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6951"/>
            <a:ext cx="10428194" cy="301712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01A5A-060B-1963-8AFA-E5E963640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25FE2D6-4C65-98E4-64A8-2F6E69F0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60570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5F32-8646-432A-B168-0236F7D7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Policies (From Syllabus)</a:t>
            </a:r>
          </a:p>
        </p:txBody>
      </p:sp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9D4C7567-E11A-F8F0-E1BD-647063BD8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223"/>
            <a:ext cx="10515600" cy="40901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62082-A085-8EED-3A8A-F32D6089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D0746-6595-1912-74B8-C22687BB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97963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591B-F1BD-CF57-B687-36814344C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You Are Evaluated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7C640-A0FD-A5D3-61D8-41956A79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From the syllabus:</a:t>
            </a:r>
          </a:p>
        </p:txBody>
      </p:sp>
      <p:pic>
        <p:nvPicPr>
          <p:cNvPr id="5" name="Picture 4" descr="A math problem with numbers and percentages&#10;&#10;AI-generated content may be incorrect.">
            <a:extLst>
              <a:ext uri="{FF2B5EF4-FFF2-40B4-BE49-F238E27FC236}">
                <a16:creationId xmlns:a16="http://schemas.microsoft.com/office/drawing/2014/main" id="{078435B9-AF2E-EB4E-BE6B-F34E0501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22" y="2526292"/>
            <a:ext cx="7804284" cy="2335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92CA9-8122-7088-EFB1-874911E3A9AC}"/>
              </a:ext>
            </a:extLst>
          </p:cNvPr>
          <p:cNvSpPr txBox="1"/>
          <p:nvPr/>
        </p:nvSpPr>
        <p:spPr>
          <a:xfrm>
            <a:off x="797312" y="5370722"/>
            <a:ext cx="1091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“Lab Exam” material closely follows the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“Final Exam” material closely follows the assignments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2A998-1A2A-4579-C256-B1C7B73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FC0340-6E28-85D3-55B6-59167067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85490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C72F-312F-393F-BFFF-DCCABE8A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Quizzes</a:t>
            </a:r>
          </a:p>
        </p:txBody>
      </p:sp>
      <p:pic>
        <p:nvPicPr>
          <p:cNvPr id="5" name="Content Placeholder 4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F44863AC-8C4F-AF8E-E861-D63C1E95E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0576"/>
            <a:ext cx="10515600" cy="2325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E94948-86C8-3F53-FE23-9A167AC0A540}"/>
              </a:ext>
            </a:extLst>
          </p:cNvPr>
          <p:cNvSpPr txBox="1"/>
          <p:nvPr/>
        </p:nvSpPr>
        <p:spPr>
          <a:xfrm>
            <a:off x="1028700" y="4894729"/>
            <a:ext cx="1079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FF0000"/>
                </a:solidFill>
              </a:rPr>
              <a:t>Summary: If you do all the quizzes you should get close to 100% on this topic. Some will be trickier than others (there is a “free” one this week…).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EE074E-1DA5-3FD8-7AE7-43F62287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5520FE2-7E56-B75A-E7B9-4AAAF4CE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1953123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B854-14C9-DF2D-00B7-3504AD8A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Labs &amp;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3919-FD04-9976-5054-97CF743B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four Labs &amp; four Assignments in this course.</a:t>
            </a:r>
          </a:p>
          <a:p>
            <a:r>
              <a:rPr lang="en-CA" dirty="0"/>
              <a:t>They are in practice </a:t>
            </a:r>
            <a:r>
              <a:rPr lang="en-CA" b="1" u="sng" dirty="0"/>
              <a:t>combined</a:t>
            </a:r>
            <a:r>
              <a:rPr lang="en-CA" dirty="0"/>
              <a:t> – each Lab/Assignment is around a specific topic.</a:t>
            </a:r>
          </a:p>
          <a:p>
            <a:r>
              <a:rPr lang="en-CA" dirty="0"/>
              <a:t>A practical aspect is done in a more group / interactive environment (the “Lab”).</a:t>
            </a:r>
          </a:p>
          <a:p>
            <a:r>
              <a:rPr lang="en-CA" dirty="0"/>
              <a:t>An assignment aspect is done individually and submitted as a normal assignment.</a:t>
            </a:r>
          </a:p>
          <a:p>
            <a:r>
              <a:rPr lang="en-CA" dirty="0"/>
              <a:t>All Labs will run on your laptop – you will be provided a development board.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E6D72-CBAE-E2A7-628D-A8F781D2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27476-68A9-7914-579C-C65D5C92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584470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5B5B-A4FB-577C-025C-F9E05F3F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Lab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DBDE-28BE-BCED-7A0F-6D3523EA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7346"/>
          </a:xfrm>
        </p:spPr>
        <p:txBody>
          <a:bodyPr/>
          <a:lstStyle/>
          <a:p>
            <a:r>
              <a:rPr lang="en-CA" dirty="0"/>
              <a:t>Lab 1: Compiler Infrastructure</a:t>
            </a:r>
          </a:p>
          <a:p>
            <a:r>
              <a:rPr lang="en-CA" dirty="0"/>
              <a:t>Lab 2: Debuggers, Performance Evaluation</a:t>
            </a:r>
          </a:p>
          <a:p>
            <a:r>
              <a:rPr lang="en-CA" dirty="0"/>
              <a:t>Lab 3: Instruction Architecture, Microarchitecture, Caches, and Memory</a:t>
            </a:r>
          </a:p>
          <a:p>
            <a:r>
              <a:rPr lang="en-CA" dirty="0"/>
              <a:t>Lab 4: Interrupts &amp; Exception Handling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A24D7-EEEF-2E3B-4C45-035382DF1F27}"/>
              </a:ext>
            </a:extLst>
          </p:cNvPr>
          <p:cNvSpPr txBox="1"/>
          <p:nvPr/>
        </p:nvSpPr>
        <p:spPr>
          <a:xfrm>
            <a:off x="998035" y="4923263"/>
            <a:ext cx="21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(Subject to change)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6334-7276-7922-6AE6-9AA7F81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197BEF-14EB-A5C4-5BD2-A61692D5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173653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0874-E7DE-89F8-C80C-7EF12EAE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STM32 </a:t>
            </a:r>
            <a:r>
              <a:rPr lang="en-CA" dirty="0" err="1"/>
              <a:t>Nucleo</a:t>
            </a:r>
            <a:r>
              <a:rPr lang="en-CA" dirty="0"/>
              <a:t> Development Board</a:t>
            </a:r>
          </a:p>
        </p:txBody>
      </p:sp>
      <p:pic>
        <p:nvPicPr>
          <p:cNvPr id="1026" name="Picture 2" descr="STM32F303 Nucleo-64 STM32F3 ARM® Cortex®-M4 MCU 32-Bit Embedded Evaluation Board">
            <a:extLst>
              <a:ext uri="{FF2B5EF4-FFF2-40B4-BE49-F238E27FC236}">
                <a16:creationId xmlns:a16="http://schemas.microsoft.com/office/drawing/2014/main" id="{BC865F1D-8D57-B6ED-D211-627B00D2D5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80" y="1476001"/>
            <a:ext cx="5429802" cy="542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85EAA-9F9F-71B6-6A11-9C4E1569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C7788-B68C-5AE2-79AB-790DFFFD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28626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D5BD-B49A-4BB5-F3D8-E8499B84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Recording Warnings &amp;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2D3A-7B5E-98D2-F78D-D9AD8B1A7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Lectures are recorded – I'll turn ON recording after a notice, as well as at the end.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4F104-2327-5BA8-FABC-207529B4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B7478-46BC-4466-8B45-9E4384AC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8111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E2D7-CFCE-4C54-2716-5609A5D37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Ozone Debugger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54D2D-D6E6-C966-242E-649CE576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B7C5A-450D-B81B-1E81-506C0C9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AB776F-A895-CE3D-C2CF-CBA4D395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80" y="1316470"/>
            <a:ext cx="7579819" cy="50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66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3D10-D5D3-164D-6224-7523CA108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Ozone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03A0-387C-8182-A627-62927E54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&lt;Live Demo If Working&gt;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EFE01-8011-629D-DA08-55864CCF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23005-FBCB-8037-1EAD-9AEF1313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119882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9DEF-91E3-A64E-0512-5C0D0153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Notes on Quizzes, AI, and Final Exam(s)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0445-8E6B-EAEB-8613-28F1EA3E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I follow Dalhousie’s AI policy – work submitted should be your own (see syllabus for full statement).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AI / LLM can be a </a:t>
            </a:r>
            <a:r>
              <a:rPr lang="en-CA" u="sng" dirty="0"/>
              <a:t>very useful</a:t>
            </a:r>
            <a:r>
              <a:rPr lang="en-CA" dirty="0"/>
              <a:t> tool – it has limitations and I’ll be showing you some of these as part of the class. Understanding </a:t>
            </a:r>
            <a:r>
              <a:rPr lang="en-CA" u="sng" dirty="0"/>
              <a:t>how</a:t>
            </a:r>
            <a:r>
              <a:rPr lang="en-CA" dirty="0"/>
              <a:t> to use a tool and </a:t>
            </a:r>
            <a:r>
              <a:rPr lang="en-CA" u="sng" dirty="0"/>
              <a:t>when/where</a:t>
            </a:r>
            <a:r>
              <a:rPr lang="en-CA" dirty="0"/>
              <a:t> to use it is a core part of engineering.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I use the Final Exam as a validation of your personal knowledge – if you have completed assignments/labs yourself you’ll find them easy, if using AI to complete assignments you’ll find them difficult.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1CBB3-7438-E895-8E9A-C023A5FC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E8461-E694-A985-BB1D-A75319D4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374701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2B66-0A71-A05F-E044-C5E4D9B1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Homework: 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22BA-C409-154C-EA72-5DE5FC2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512" y="1563571"/>
            <a:ext cx="10515600" cy="4351338"/>
          </a:xfrm>
        </p:spPr>
        <p:txBody>
          <a:bodyPr/>
          <a:lstStyle/>
          <a:p>
            <a:r>
              <a:rPr lang="en-CA" dirty="0"/>
              <a:t>Please do “Quiz 1” ASAP.</a:t>
            </a:r>
          </a:p>
        </p:txBody>
      </p:sp>
      <p:pic>
        <p:nvPicPr>
          <p:cNvPr id="5" name="Picture 4" descr="A screenshot of a questionnaire&#10;&#10;AI-generated content may be incorrect.">
            <a:extLst>
              <a:ext uri="{FF2B5EF4-FFF2-40B4-BE49-F238E27FC236}">
                <a16:creationId xmlns:a16="http://schemas.microsoft.com/office/drawing/2014/main" id="{7327A994-D8F8-469F-A9A7-83C2FFEF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20" y="2151915"/>
            <a:ext cx="3347698" cy="40789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52769-3CA1-FE22-1669-2269A13C1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02264-DA0A-0E13-5C4A-DC800500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173080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19AF-9823-F117-3E2D-37A2588C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Questions For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DDED-A245-2CF5-7D3F-0501441DC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Questions or Concerns?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coflynn@dal.ca</a:t>
            </a:r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/>
              <a:t>If not we’ll pick this up on the first “normal” lecture day to introduce the first topic.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14885-9A2D-8F61-833E-985DBF64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2F4B6-76EC-94E7-4DD5-0A9E1FB9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56454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3DAE-5A15-52C8-1016-C2816BD2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 on Slides, Notes, and Accommodations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82DFD-8778-F176-CBD0-0268EC13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i="1" dirty="0"/>
              <a:t>Slides will generally be high-contrast where possible with this simple “PowerPoint Default” design to improve recognition if using assistance technology.</a:t>
            </a:r>
          </a:p>
          <a:p>
            <a:endParaRPr lang="en-CA" i="1" dirty="0"/>
          </a:p>
          <a:p>
            <a:r>
              <a:rPr lang="en-CA" i="1" dirty="0"/>
              <a:t>Slides will be posted before classes as PDF (sometimes I forget – just ask in class if not there!).</a:t>
            </a:r>
          </a:p>
          <a:p>
            <a:endParaRPr lang="en-CA" i="1" dirty="0"/>
          </a:p>
          <a:p>
            <a:r>
              <a:rPr lang="en-CA" i="1" dirty="0"/>
              <a:t>Lectures are recorded and posted in Brightspace – normally right after class, if not there by end of day check in with 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2D6D-9998-02AD-CDE4-1F4245ED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180CA-CEA2-027F-0C9F-4653DD13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55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7E826-A9C1-6CC4-B9F4-A8DA68FE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6C17-2D39-AF32-8525-8063FD1E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a Computer Work?</a:t>
            </a:r>
          </a:p>
        </p:txBody>
      </p:sp>
      <p:pic>
        <p:nvPicPr>
          <p:cNvPr id="5124" name="Picture 4" descr="The Return of the LAN">
            <a:extLst>
              <a:ext uri="{FF2B5EF4-FFF2-40B4-BE49-F238E27FC236}">
                <a16:creationId xmlns:a16="http://schemas.microsoft.com/office/drawing/2014/main" id="{966A7E08-A757-CD81-F140-2DFFA792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65" y="1501027"/>
            <a:ext cx="6473763" cy="485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CC71C-0CF2-E8B9-C7B7-812EF229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ECBC42-0F6C-71E1-4CC9-56C3AC15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26616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D5BC-16B3-DEED-49D5-57CD1393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B87F-281D-729B-D16E-C03D2E43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a Computer Work?</a:t>
            </a:r>
          </a:p>
        </p:txBody>
      </p:sp>
      <p:pic>
        <p:nvPicPr>
          <p:cNvPr id="5" name="Content Placeholder 4" descr="A computer motherboard with wires&#10;&#10;AI-generated content may be incorrect.">
            <a:extLst>
              <a:ext uri="{FF2B5EF4-FFF2-40B4-BE49-F238E27FC236}">
                <a16:creationId xmlns:a16="http://schemas.microsoft.com/office/drawing/2014/main" id="{C72DEFAE-F3AC-669E-E91A-4E51FF8CC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002" y="1341530"/>
            <a:ext cx="7165752" cy="543751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D5FC-F153-BDB7-89D2-BBE8D104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FF816-259C-862A-3545-FBC6DABA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135071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8626-8B81-A63B-25DC-C0EFA1DE1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D5E6-AFD5-24AE-7F81-B01BD9E7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a Computer Work?</a:t>
            </a:r>
          </a:p>
        </p:txBody>
      </p:sp>
      <p:pic>
        <p:nvPicPr>
          <p:cNvPr id="3076" name="Picture 4" descr="What is a CPU Die Shrink and What Does it Mean for the Future? | Exxact Blog">
            <a:extLst>
              <a:ext uri="{FF2B5EF4-FFF2-40B4-BE49-F238E27FC236}">
                <a16:creationId xmlns:a16="http://schemas.microsoft.com/office/drawing/2014/main" id="{A9EFE94A-6244-DFD3-3100-E5CDBB28F8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67" y="1368425"/>
            <a:ext cx="8919774" cy="535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32339-B643-B524-67E2-1D17DE0B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D0E6AF-D135-89F9-9FBD-D6E394D5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71577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5C5CB-9F62-3DB6-1288-B0AAA84E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a Computer Work?</a:t>
            </a:r>
          </a:p>
        </p:txBody>
      </p:sp>
      <p:pic>
        <p:nvPicPr>
          <p:cNvPr id="2050" name="Picture 2" descr="[Datasheet] The NEORV32 RISC-V Processor">
            <a:extLst>
              <a:ext uri="{FF2B5EF4-FFF2-40B4-BE49-F238E27FC236}">
                <a16:creationId xmlns:a16="http://schemas.microsoft.com/office/drawing/2014/main" id="{73422C15-BC33-AFDA-BBFE-E3E0DC57CA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2" y="1341531"/>
            <a:ext cx="10897073" cy="51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8CEC4-1872-C45C-8126-65757DF4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B3ACC-E9FA-930A-1DD4-961EE1A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</p:spTree>
    <p:extLst>
      <p:ext uri="{BB962C8B-B14F-4D97-AF65-F5344CB8AC3E}">
        <p14:creationId xmlns:p14="http://schemas.microsoft.com/office/powerpoint/2010/main" val="29090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DC27-5EC3-D251-108F-7014BF3B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Computer?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A13F9-3838-F226-B08F-B5B24576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6537-E69E-11EE-F7DF-F350389C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70E92BE4-A5CC-6786-8891-D0AB21BB70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33" y="1329951"/>
            <a:ext cx="6424334" cy="502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8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EB37-431E-6615-E2FC-67A19191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Course &amp; Topic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5088-E7FD-F82F-FBEA-229B76921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70131"/>
            <a:ext cx="5528982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How Programs Run:</a:t>
            </a:r>
          </a:p>
          <a:p>
            <a:pPr lvl="1"/>
            <a:r>
              <a:rPr lang="en-CA" dirty="0"/>
              <a:t>Compilers &amp; Infrastructure</a:t>
            </a:r>
          </a:p>
          <a:p>
            <a:pPr lvl="1"/>
            <a:r>
              <a:rPr lang="en-CA" dirty="0"/>
              <a:t>Linkers &amp; Libraries</a:t>
            </a:r>
          </a:p>
          <a:p>
            <a:pPr lvl="1"/>
            <a:r>
              <a:rPr lang="en-CA" dirty="0"/>
              <a:t>Assemblers</a:t>
            </a:r>
          </a:p>
          <a:p>
            <a:pPr lvl="1"/>
            <a:r>
              <a:rPr lang="en-CA" dirty="0"/>
              <a:t>Machine Code</a:t>
            </a:r>
          </a:p>
          <a:p>
            <a:r>
              <a:rPr lang="en-CA" dirty="0"/>
              <a:t>Debuggers</a:t>
            </a:r>
          </a:p>
          <a:p>
            <a:r>
              <a:rPr lang="en-CA" dirty="0"/>
              <a:t>Performance Measurements</a:t>
            </a:r>
          </a:p>
          <a:p>
            <a:r>
              <a:rPr lang="en-CA" dirty="0"/>
              <a:t>Instruction Set Architectures</a:t>
            </a:r>
          </a:p>
          <a:p>
            <a:r>
              <a:rPr lang="en-CA" dirty="0"/>
              <a:t>Memory &amp; Addressing</a:t>
            </a:r>
          </a:p>
          <a:p>
            <a:r>
              <a:rPr lang="en-CA" dirty="0"/>
              <a:t>The ALU &amp; Flags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7A877-AB4A-9310-A8D4-EB147E40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6566D-2E54-BAE1-BBD9-CFA50E19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Last Update: 2026-01-06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532D68-CFE6-2616-96E5-68AE75DA0E01}"/>
              </a:ext>
            </a:extLst>
          </p:cNvPr>
          <p:cNvSpPr txBox="1">
            <a:spLocks/>
          </p:cNvSpPr>
          <p:nvPr/>
        </p:nvSpPr>
        <p:spPr>
          <a:xfrm>
            <a:off x="6252882" y="1570131"/>
            <a:ext cx="55289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The CPU Core</a:t>
            </a:r>
          </a:p>
          <a:p>
            <a:r>
              <a:rPr lang="en-CA" dirty="0"/>
              <a:t>Pipelines</a:t>
            </a:r>
          </a:p>
          <a:p>
            <a:r>
              <a:rPr lang="en-CA" dirty="0"/>
              <a:t>Exceptions</a:t>
            </a:r>
          </a:p>
          <a:p>
            <a:r>
              <a:rPr lang="en-CA" dirty="0"/>
              <a:t>Caches</a:t>
            </a:r>
          </a:p>
          <a:p>
            <a:r>
              <a:rPr lang="en-CA" dirty="0"/>
              <a:t>Peripherals &amp; Busses</a:t>
            </a:r>
          </a:p>
          <a:p>
            <a:r>
              <a:rPr lang="en-CA" dirty="0"/>
              <a:t>Memory Safety</a:t>
            </a:r>
          </a:p>
          <a:p>
            <a:r>
              <a:rPr lang="en-CA" dirty="0"/>
              <a:t>Modern Architectures &amp; Devices</a:t>
            </a:r>
          </a:p>
        </p:txBody>
      </p:sp>
    </p:spTree>
    <p:extLst>
      <p:ext uri="{BB962C8B-B14F-4D97-AF65-F5344CB8AC3E}">
        <p14:creationId xmlns:p14="http://schemas.microsoft.com/office/powerpoint/2010/main" val="4153588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922</Words>
  <Application>Microsoft Office PowerPoint</Application>
  <PresentationFormat>Widescreen</PresentationFormat>
  <Paragraphs>133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Computer Architecture: An Introduction</vt:lpstr>
      <vt:lpstr>Recording Warnings &amp; Timing</vt:lpstr>
      <vt:lpstr>Note on Slides, Notes, and Accommodations</vt:lpstr>
      <vt:lpstr>How Does a Computer Work?</vt:lpstr>
      <vt:lpstr>How Does a Computer Work?</vt:lpstr>
      <vt:lpstr>How Does a Computer Work?</vt:lpstr>
      <vt:lpstr>How Does a Computer Work?</vt:lpstr>
      <vt:lpstr>What Is A Computer?</vt:lpstr>
      <vt:lpstr>Course &amp; Topic Plans</vt:lpstr>
      <vt:lpstr>Course Times / Dates</vt:lpstr>
      <vt:lpstr>Course Policies</vt:lpstr>
      <vt:lpstr>Course Policies (From Syllabus)</vt:lpstr>
      <vt:lpstr>Course Policies (From Syllabus)</vt:lpstr>
      <vt:lpstr>Course Policies (From Syllabus)</vt:lpstr>
      <vt:lpstr>How You Are Evaluated</vt:lpstr>
      <vt:lpstr>Quizzes</vt:lpstr>
      <vt:lpstr>Labs &amp; Assignments</vt:lpstr>
      <vt:lpstr>Lab Topics</vt:lpstr>
      <vt:lpstr>STM32 Nucleo Development Board</vt:lpstr>
      <vt:lpstr>Ozone Debugger</vt:lpstr>
      <vt:lpstr>Ozone Debugger</vt:lpstr>
      <vt:lpstr>Notes on Quizzes, AI, and Final Exam(s)</vt:lpstr>
      <vt:lpstr>Homework: Quiz 1</vt:lpstr>
      <vt:lpstr>Course Questions For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7</cp:revision>
  <dcterms:created xsi:type="dcterms:W3CDTF">2026-01-06T01:32:07Z</dcterms:created>
  <dcterms:modified xsi:type="dcterms:W3CDTF">2026-01-07T19:06:01Z</dcterms:modified>
</cp:coreProperties>
</file>